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 Type="http://schemas.openxmlformats.org/officeDocument/2006/relationships/printerSettings" Target="printerSettings/printerSettings1.bin"/><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rPr b="1" sz="2800"/>
              <a:t>デジタルトランスフォーメーション（DX）の基本理解</a:t>
            </a:r>
          </a:p>
        </p:txBody>
      </p:sp>
      <p:sp>
        <p:nvSpPr>
          <p:cNvPr id="3" name="Content Placeholder 2"/>
          <p:cNvSpPr>
            <a:spLocks noGrp="1"/>
          </p:cNvSpPr>
          <p:nvPr>
            <p:ph idx="1"/>
          </p:nvPr>
        </p:nvSpPr>
        <p:spPr/>
        <p:txBody>
          <a:bodyPr/>
          <a:lstStyle/>
          <a:p>
            <a:r>
              <a:rPr sz="1600"/>
              <a:t>DXは、デジタル技術を活用してビジネスプロセス、企業文化、顧客体験を根本的に変革すること。</a:t>
            </a:r>
          </a:p>
          <a:p>
            <a:pPr/>
            <a:r>
              <a:rPr sz="1600"/>
              <a:t>市場の変化に迅速に対応し、競争優位を確立するために不可欠。</a:t>
            </a:r>
          </a:p>
          <a:p>
            <a:pPr/>
            <a:r>
              <a:rPr sz="1600"/>
              <a:t>企業は、デジタル技術の導入を通じて業務効率化を図る必要がある。</a:t>
            </a:r>
          </a:p>
          <a:p>
            <a:pPr/>
            <a:r>
              <a:rPr sz="1600"/>
              <a:t>従業員のデジタルスキル向上に投資し、組織文化の変革を促進。</a:t>
            </a:r>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rPr b="1" sz="2800"/>
              <a:t>DXと持続可能性</a:t>
            </a:r>
          </a:p>
        </p:txBody>
      </p:sp>
      <p:sp>
        <p:nvSpPr>
          <p:cNvPr id="3" name="Content Placeholder 2"/>
          <p:cNvSpPr>
            <a:spLocks noGrp="1"/>
          </p:cNvSpPr>
          <p:nvPr>
            <p:ph idx="1"/>
          </p:nvPr>
        </p:nvSpPr>
        <p:spPr/>
        <p:txBody>
          <a:bodyPr/>
          <a:lstStyle/>
          <a:p>
            <a:r>
              <a:rPr sz="1600"/>
              <a:t>エネルギー効率の向上。</a:t>
            </a:r>
          </a:p>
          <a:p>
            <a:pPr/>
            <a:r>
              <a:rPr sz="1600"/>
              <a:t>環境に優しいビジネスプロセス。</a:t>
            </a:r>
          </a:p>
          <a:p>
            <a:pPr/>
            <a:r>
              <a:rPr sz="1600"/>
              <a:t>持続可能な製品とサービスの開発。</a:t>
            </a:r>
          </a:p>
          <a:p>
            <a:pPr/>
            <a:r>
              <a:rPr sz="1600"/>
              <a:t>社会的責任とエシカルなビジネス実践。</a:t>
            </a:r>
          </a:p>
        </p:txBody>
      </p:sp>
      <p:sp>
        <p:nvSpPr>
          <p:cNvPr id="4" name="TextBox 3"/>
          <p:cNvSpPr txBox="1"/>
          <p:nvPr/>
        </p:nvSpPr>
        <p:spPr>
          <a:xfrm>
            <a:off x="1828800" y="1371600"/>
            <a:ext cx="5486400" cy="2743200"/>
          </a:xfrm>
          <a:prstGeom prst="rect">
            <a:avLst/>
          </a:prstGeom>
          <a:noFill/>
        </p:spPr>
        <p:txBody>
          <a:bodyPr wrap="none">
            <a:spAutoFit/>
          </a:bodyPr>
          <a:lstStyle/>
          <a:p/>
          <a:p>
            <a:pPr algn="ctr">
              <a:defRPr sz="2400" b="1"/>
            </a:pPr>
            <a:r>
              <a:t>ここに画像が入ります</a:t>
            </a:r>
          </a:p>
        </p:txBody>
      </p:sp>
    </p:spTree>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rPr b="1" sz="2800"/>
              <a:t>DXの必要性と利点</a:t>
            </a:r>
          </a:p>
        </p:txBody>
      </p:sp>
      <p:sp>
        <p:nvSpPr>
          <p:cNvPr id="3" name="Content Placeholder 2"/>
          <p:cNvSpPr>
            <a:spLocks noGrp="1"/>
          </p:cNvSpPr>
          <p:nvPr>
            <p:ph idx="1"/>
          </p:nvPr>
        </p:nvSpPr>
        <p:spPr/>
        <p:txBody>
          <a:bodyPr/>
          <a:lstStyle/>
          <a:p>
            <a:r>
              <a:rPr sz="1600"/>
              <a:t>市場の変動に迅速に対応する能力を高める。</a:t>
            </a:r>
          </a:p>
          <a:p>
            <a:pPr/>
            <a:r>
              <a:rPr sz="1600"/>
              <a:t>顧客体験の改善とエンゲージメントの向上。</a:t>
            </a:r>
          </a:p>
          <a:p>
            <a:pPr/>
            <a:r>
              <a:rPr sz="1600"/>
              <a:t>データ駆動型の意思決定を促進。</a:t>
            </a:r>
          </a:p>
          <a:p>
            <a:pPr/>
            <a:r>
              <a:rPr sz="1600"/>
              <a:t>業務効率化とコスト削減。</a:t>
            </a:r>
          </a:p>
        </p:txBody>
      </p:sp>
      <p:sp>
        <p:nvSpPr>
          <p:cNvPr id="4" name="TextBox 3"/>
          <p:cNvSpPr txBox="1"/>
          <p:nvPr/>
        </p:nvSpPr>
        <p:spPr>
          <a:xfrm>
            <a:off x="1828800" y="1371600"/>
            <a:ext cx="5486400" cy="2743200"/>
          </a:xfrm>
          <a:prstGeom prst="rect">
            <a:avLst/>
          </a:prstGeom>
          <a:noFill/>
        </p:spPr>
        <p:txBody>
          <a:bodyPr wrap="none">
            <a:spAutoFit/>
          </a:bodyPr>
          <a:lstStyle/>
          <a:p/>
          <a:p>
            <a:pPr algn="ctr">
              <a:defRPr sz="2400" b="1"/>
            </a:pPr>
            <a:r>
              <a:t>ここに画像が入ります</a:t>
            </a:r>
          </a:p>
        </p:txBody>
      </p:sp>
    </p:spTree>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rPr b="1" sz="2800"/>
              <a:t>デジタル技術の活用事例</a:t>
            </a:r>
          </a:p>
        </p:txBody>
      </p:sp>
      <p:sp>
        <p:nvSpPr>
          <p:cNvPr id="3" name="Content Placeholder 2"/>
          <p:cNvSpPr>
            <a:spLocks noGrp="1"/>
          </p:cNvSpPr>
          <p:nvPr>
            <p:ph idx="1"/>
          </p:nvPr>
        </p:nvSpPr>
        <p:spPr/>
        <p:txBody>
          <a:bodyPr/>
          <a:lstStyle/>
          <a:p>
            <a:r>
              <a:rPr sz="1600"/>
              <a:t>クラウドサービスの利用。</a:t>
            </a:r>
          </a:p>
          <a:p>
            <a:pPr/>
            <a:r>
              <a:rPr sz="1600"/>
              <a:t>ビッグデータの分析。</a:t>
            </a:r>
          </a:p>
          <a:p>
            <a:pPr/>
            <a:r>
              <a:rPr sz="1600"/>
              <a:t>AIと自動化ツールの導入。</a:t>
            </a:r>
          </a:p>
          <a:p>
            <a:pPr/>
            <a:r>
              <a:rPr sz="1600"/>
              <a:t>モバイルアプリとソーシャルメディアの活用。</a:t>
            </a:r>
          </a:p>
        </p:txBody>
      </p:sp>
      <p:sp>
        <p:nvSpPr>
          <p:cNvPr id="4" name="TextBox 3"/>
          <p:cNvSpPr txBox="1"/>
          <p:nvPr/>
        </p:nvSpPr>
        <p:spPr>
          <a:xfrm>
            <a:off x="1828800" y="1371600"/>
            <a:ext cx="5486400" cy="2743200"/>
          </a:xfrm>
          <a:prstGeom prst="rect">
            <a:avLst/>
          </a:prstGeom>
          <a:noFill/>
        </p:spPr>
        <p:txBody>
          <a:bodyPr wrap="none">
            <a:spAutoFit/>
          </a:bodyPr>
          <a:lstStyle/>
          <a:p/>
          <a:p>
            <a:pPr algn="ctr">
              <a:defRPr sz="2400" b="1"/>
            </a:pPr>
            <a:r>
              <a:t>ここに画像が入ります</a:t>
            </a:r>
          </a:p>
        </p:txBody>
      </p:sp>
    </p:spTree>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rPr b="1" sz="2800"/>
              <a:t>DXの課題と克服策</a:t>
            </a:r>
          </a:p>
        </p:txBody>
      </p:sp>
      <p:sp>
        <p:nvSpPr>
          <p:cNvPr id="3" name="Content Placeholder 2"/>
          <p:cNvSpPr>
            <a:spLocks noGrp="1"/>
          </p:cNvSpPr>
          <p:nvPr>
            <p:ph idx="1"/>
          </p:nvPr>
        </p:nvSpPr>
        <p:spPr/>
        <p:txBody>
          <a:bodyPr/>
          <a:lstStyle/>
          <a:p>
            <a:r>
              <a:rPr sz="1600"/>
              <a:t>既存のシステムとの統合の難しさ。</a:t>
            </a:r>
          </a:p>
          <a:p>
            <a:pPr/>
            <a:r>
              <a:rPr sz="1600"/>
              <a:t>従業員のデジタルスキル不足。</a:t>
            </a:r>
          </a:p>
          <a:p>
            <a:pPr/>
            <a:r>
              <a:rPr sz="1600"/>
              <a:t>デジタルセキュリティの課題。</a:t>
            </a:r>
          </a:p>
          <a:p>
            <a:pPr/>
            <a:r>
              <a:rPr sz="1600"/>
              <a:t>組織文化の変革の必要性。</a:t>
            </a:r>
          </a:p>
        </p:txBody>
      </p:sp>
      <p:sp>
        <p:nvSpPr>
          <p:cNvPr id="4" name="TextBox 3"/>
          <p:cNvSpPr txBox="1"/>
          <p:nvPr/>
        </p:nvSpPr>
        <p:spPr>
          <a:xfrm>
            <a:off x="1828800" y="1371600"/>
            <a:ext cx="5486400" cy="2743200"/>
          </a:xfrm>
          <a:prstGeom prst="rect">
            <a:avLst/>
          </a:prstGeom>
          <a:noFill/>
        </p:spPr>
        <p:txBody>
          <a:bodyPr wrap="none">
            <a:spAutoFit/>
          </a:bodyPr>
          <a:lstStyle/>
          <a:p/>
          <a:p>
            <a:pPr algn="ctr">
              <a:defRPr sz="2400" b="1"/>
            </a:pPr>
            <a:r>
              <a:t>ここに画像が入ります</a:t>
            </a:r>
          </a:p>
        </p:txBody>
      </p:sp>
    </p:spTree>
  </p:cSld>
  <p:clrMapOvr>
    <a:masterClrMapping/>
  </p:clrMapOvr>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rPr b="1" sz="2800"/>
              <a:t>DX投資のROI（投資収益率）</a:t>
            </a:r>
          </a:p>
        </p:txBody>
      </p:sp>
      <p:sp>
        <p:nvSpPr>
          <p:cNvPr id="3" name="Content Placeholder 2"/>
          <p:cNvSpPr>
            <a:spLocks noGrp="1"/>
          </p:cNvSpPr>
          <p:nvPr>
            <p:ph idx="1"/>
          </p:nvPr>
        </p:nvSpPr>
        <p:spPr/>
        <p:txBody>
          <a:bodyPr/>
          <a:lstStyle/>
          <a:p>
            <a:r>
              <a:rPr sz="1600"/>
              <a:t>効率性の向上によるコスト削減。</a:t>
            </a:r>
          </a:p>
          <a:p>
            <a:pPr/>
            <a:r>
              <a:rPr sz="1600"/>
              <a:t>新しいビジネス機会の創出。</a:t>
            </a:r>
          </a:p>
          <a:p>
            <a:pPr/>
            <a:r>
              <a:rPr sz="1600"/>
              <a:t>顧客満足度の向上。</a:t>
            </a:r>
          </a:p>
          <a:p>
            <a:pPr/>
            <a:r>
              <a:rPr sz="1600"/>
              <a:t>ブランド価値の向上。</a:t>
            </a:r>
          </a:p>
        </p:txBody>
      </p:sp>
      <p:sp>
        <p:nvSpPr>
          <p:cNvPr id="4" name="TextBox 3"/>
          <p:cNvSpPr txBox="1"/>
          <p:nvPr/>
        </p:nvSpPr>
        <p:spPr>
          <a:xfrm>
            <a:off x="1828800" y="1371600"/>
            <a:ext cx="5486400" cy="2743200"/>
          </a:xfrm>
          <a:prstGeom prst="rect">
            <a:avLst/>
          </a:prstGeom>
          <a:noFill/>
        </p:spPr>
        <p:txBody>
          <a:bodyPr wrap="none">
            <a:spAutoFit/>
          </a:bodyPr>
          <a:lstStyle/>
          <a:p/>
          <a:p>
            <a:pPr algn="ctr">
              <a:defRPr sz="2400" b="1"/>
            </a:pPr>
            <a:r>
              <a:t>ここに画像が入ります</a:t>
            </a:r>
          </a:p>
        </p:txBody>
      </p:sp>
    </p:spTree>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rPr b="1" sz="2800"/>
              <a:t>DX成功事例の紹介</a:t>
            </a:r>
          </a:p>
        </p:txBody>
      </p:sp>
      <p:sp>
        <p:nvSpPr>
          <p:cNvPr id="3" name="Content Placeholder 2"/>
          <p:cNvSpPr>
            <a:spLocks noGrp="1"/>
          </p:cNvSpPr>
          <p:nvPr>
            <p:ph idx="1"/>
          </p:nvPr>
        </p:nvSpPr>
        <p:spPr/>
        <p:txBody>
          <a:bodyPr/>
          <a:lstStyle/>
          <a:p>
            <a:r>
              <a:rPr sz="1600"/>
              <a:t>デジタル化による顧客体験の向上。</a:t>
            </a:r>
          </a:p>
          <a:p>
            <a:pPr/>
            <a:r>
              <a:rPr sz="1600"/>
              <a:t>データ分析に基づく意思決定。</a:t>
            </a:r>
          </a:p>
          <a:p>
            <a:pPr/>
            <a:r>
              <a:rPr sz="1600"/>
              <a:t>プロセス自動化の成功。</a:t>
            </a:r>
          </a:p>
          <a:p>
            <a:pPr/>
            <a:r>
              <a:rPr sz="1600"/>
              <a:t>新しいビジネスモデルの創出。</a:t>
            </a:r>
          </a:p>
        </p:txBody>
      </p:sp>
      <p:sp>
        <p:nvSpPr>
          <p:cNvPr id="4" name="TextBox 3"/>
          <p:cNvSpPr txBox="1"/>
          <p:nvPr/>
        </p:nvSpPr>
        <p:spPr>
          <a:xfrm>
            <a:off x="1828800" y="1371600"/>
            <a:ext cx="5486400" cy="2743200"/>
          </a:xfrm>
          <a:prstGeom prst="rect">
            <a:avLst/>
          </a:prstGeom>
          <a:noFill/>
        </p:spPr>
        <p:txBody>
          <a:bodyPr wrap="none">
            <a:spAutoFit/>
          </a:bodyPr>
          <a:lstStyle/>
          <a:p/>
          <a:p>
            <a:pPr algn="ctr">
              <a:defRPr sz="2400" b="1"/>
            </a:pPr>
            <a:r>
              <a:t>ここに画像が入ります</a:t>
            </a:r>
          </a:p>
        </p:txBody>
      </p:sp>
    </p:spTree>
  </p:cSld>
  <p:clrMapOvr>
    <a:masterClrMapping/>
  </p:clrMapOvr>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rPr b="1" sz="2800"/>
              <a:t>若手従業員のデジタルスキル育成</a:t>
            </a:r>
          </a:p>
        </p:txBody>
      </p:sp>
      <p:sp>
        <p:nvSpPr>
          <p:cNvPr id="3" name="Content Placeholder 2"/>
          <p:cNvSpPr>
            <a:spLocks noGrp="1"/>
          </p:cNvSpPr>
          <p:nvPr>
            <p:ph idx="1"/>
          </p:nvPr>
        </p:nvSpPr>
        <p:spPr/>
        <p:txBody>
          <a:bodyPr/>
          <a:lstStyle/>
          <a:p>
            <a:r>
              <a:rPr sz="1600"/>
              <a:t>継続的なトレーニングと教育プログラム。</a:t>
            </a:r>
          </a:p>
          <a:p>
            <a:pPr/>
            <a:r>
              <a:rPr sz="1600"/>
              <a:t>デジタルツールへのアクセスと実践的な使用。</a:t>
            </a:r>
          </a:p>
          <a:p>
            <a:pPr/>
            <a:r>
              <a:rPr sz="1600"/>
              <a:t>イノベーションと実験を奨励。</a:t>
            </a:r>
          </a:p>
          <a:p>
            <a:pPr/>
            <a:r>
              <a:rPr sz="1600"/>
              <a:t>メンタリングとキャリア開発支援。</a:t>
            </a:r>
          </a:p>
        </p:txBody>
      </p:sp>
      <p:sp>
        <p:nvSpPr>
          <p:cNvPr id="4" name="TextBox 3"/>
          <p:cNvSpPr txBox="1"/>
          <p:nvPr/>
        </p:nvSpPr>
        <p:spPr>
          <a:xfrm>
            <a:off x="1828800" y="1371600"/>
            <a:ext cx="5486400" cy="2743200"/>
          </a:xfrm>
          <a:prstGeom prst="rect">
            <a:avLst/>
          </a:prstGeom>
          <a:noFill/>
        </p:spPr>
        <p:txBody>
          <a:bodyPr wrap="none">
            <a:spAutoFit/>
          </a:bodyPr>
          <a:lstStyle/>
          <a:p/>
          <a:p>
            <a:pPr algn="ctr">
              <a:defRPr sz="2400" b="1"/>
            </a:pPr>
            <a:r>
              <a:t>ここに画像が入ります</a:t>
            </a:r>
          </a:p>
        </p:txBody>
      </p:sp>
    </p:spTree>
  </p:cSld>
  <p:clrMapOvr>
    <a:masterClrMapping/>
  </p:clrMapOvr>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rPr b="1" sz="2800"/>
              <a:t>DXと持続可能性</a:t>
            </a:r>
          </a:p>
        </p:txBody>
      </p:sp>
      <p:sp>
        <p:nvSpPr>
          <p:cNvPr id="3" name="Content Placeholder 2"/>
          <p:cNvSpPr>
            <a:spLocks noGrp="1"/>
          </p:cNvSpPr>
          <p:nvPr>
            <p:ph idx="1"/>
          </p:nvPr>
        </p:nvSpPr>
        <p:spPr/>
        <p:txBody>
          <a:bodyPr/>
          <a:lstStyle/>
          <a:p>
            <a:r>
              <a:rPr sz="1600"/>
              <a:t>エネルギー効率の向上。</a:t>
            </a:r>
          </a:p>
          <a:p>
            <a:pPr/>
            <a:r>
              <a:rPr sz="1600"/>
              <a:t>環境に優しいビジネスプロセス。</a:t>
            </a:r>
          </a:p>
          <a:p>
            <a:pPr/>
            <a:r>
              <a:rPr sz="1600"/>
              <a:t>持続可能な製品とサービスの開発。</a:t>
            </a:r>
          </a:p>
          <a:p>
            <a:pPr/>
            <a:r>
              <a:rPr sz="1600"/>
              <a:t>社会的責任とエシカルなビジネス実践。</a:t>
            </a:r>
          </a:p>
        </p:txBody>
      </p:sp>
      <p:sp>
        <p:nvSpPr>
          <p:cNvPr id="4" name="TextBox 3"/>
          <p:cNvSpPr txBox="1"/>
          <p:nvPr/>
        </p:nvSpPr>
        <p:spPr>
          <a:xfrm>
            <a:off x="1828800" y="1371600"/>
            <a:ext cx="5486400" cy="2743200"/>
          </a:xfrm>
          <a:prstGeom prst="rect">
            <a:avLst/>
          </a:prstGeom>
          <a:noFill/>
        </p:spPr>
        <p:txBody>
          <a:bodyPr wrap="none">
            <a:spAutoFit/>
          </a:bodyPr>
          <a:lstStyle/>
          <a:p/>
          <a:p>
            <a:pPr algn="ctr">
              <a:defRPr sz="2400" b="1"/>
            </a:pPr>
            <a:r>
              <a:t>ここに画像が入ります</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rPr b="1" sz="2800"/>
              <a:t>DX導入による企業競争力の差異</a:t>
            </a:r>
          </a:p>
        </p:txBody>
      </p:sp>
      <p:sp>
        <p:nvSpPr>
          <p:cNvPr id="3" name="Content Placeholder 2"/>
          <p:cNvSpPr>
            <a:spLocks noGrp="1"/>
          </p:cNvSpPr>
          <p:nvPr>
            <p:ph idx="1"/>
          </p:nvPr>
        </p:nvSpPr>
        <p:spPr/>
        <p:txBody>
          <a:bodyPr/>
          <a:lstStyle/>
          <a:p>
            <a:r>
              <a:rPr sz="1600"/>
              <a:t>DXを導入する企業は、業務の自動化、データ駆動型意思決定、顧客体験の向上により効率性と革新性を高めている。</a:t>
            </a:r>
          </a:p>
          <a:p>
            <a:pPr/>
            <a:r>
              <a:rPr sz="1600"/>
              <a:t>導入しない企業は、市場の変化に対応できず、競争力を失いつつある。</a:t>
            </a:r>
          </a:p>
          <a:p>
            <a:pPr/>
            <a:r>
              <a:rPr sz="1600"/>
              <a:t>デジタル技術の導入計画策定が重要。</a:t>
            </a:r>
          </a:p>
          <a:p>
            <a:pPr/>
            <a:r>
              <a:rPr sz="1600"/>
              <a:t>従業員のデジタルリテラシーを高めるトレーニングが必要。</a:t>
            </a:r>
          </a:p>
          <a:p>
            <a:pPr/>
            <a:r>
              <a:rPr sz="1600"/>
              <a:t>経営層のデジタル変革に対するコミットメントが不可欠。</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rPr b="1" sz="2800"/>
              <a:t>若手人材のキャリア不安と採用市場への影響</a:t>
            </a:r>
          </a:p>
        </p:txBody>
      </p:sp>
      <p:sp>
        <p:nvSpPr>
          <p:cNvPr id="3" name="Content Placeholder 2"/>
          <p:cNvSpPr>
            <a:spLocks noGrp="1"/>
          </p:cNvSpPr>
          <p:nvPr>
            <p:ph idx="1"/>
          </p:nvPr>
        </p:nvSpPr>
        <p:spPr/>
        <p:txBody>
          <a:bodyPr/>
          <a:lstStyle/>
          <a:p>
            <a:r>
              <a:rPr sz="1600"/>
              <a:t>DXが遅れる企業で働く若手人材は、デジタルスキルの不足やキャリアの停滞を懸念。</a:t>
            </a:r>
          </a:p>
          <a:p>
            <a:pPr/>
            <a:r>
              <a:rPr sz="1600"/>
              <a:t>市場価値に影響を及ぼし、転職市場での不利益につながる可能性あり。</a:t>
            </a:r>
          </a:p>
          <a:p>
            <a:pPr/>
            <a:r>
              <a:rPr sz="1600"/>
              <a:t>企業は、若手人材のデジタルスキル向上とキャリア成長の機会を提供すべき。</a:t>
            </a:r>
          </a:p>
          <a:p>
            <a:pPr/>
            <a:r>
              <a:rPr sz="1600"/>
              <a:t>キャリアパスの明確化と継続的な学習支援が人材の定着と成長に寄与。</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rPr b="1" sz="2800"/>
              <a:t>DXの必要性と利点</a:t>
            </a:r>
          </a:p>
        </p:txBody>
      </p:sp>
      <p:sp>
        <p:nvSpPr>
          <p:cNvPr id="3" name="Content Placeholder 2"/>
          <p:cNvSpPr>
            <a:spLocks noGrp="1"/>
          </p:cNvSpPr>
          <p:nvPr>
            <p:ph idx="1"/>
          </p:nvPr>
        </p:nvSpPr>
        <p:spPr/>
        <p:txBody>
          <a:bodyPr/>
          <a:lstStyle/>
          <a:p>
            <a:r>
              <a:rPr sz="1600"/>
              <a:t>市場の変動に迅速に対応する能力を高める。</a:t>
            </a:r>
          </a:p>
          <a:p>
            <a:pPr/>
            <a:r>
              <a:rPr sz="1600"/>
              <a:t>顧客体験の改善とエンゲージメントの向上。</a:t>
            </a:r>
          </a:p>
          <a:p>
            <a:pPr/>
            <a:r>
              <a:rPr sz="1600"/>
              <a:t>データ駆動型の意思決定を促進。</a:t>
            </a:r>
          </a:p>
          <a:p>
            <a:pPr/>
            <a:r>
              <a:rPr sz="1600"/>
              <a:t>業務効率化とコスト削減。</a:t>
            </a:r>
          </a:p>
        </p:txBody>
      </p:sp>
      <p:sp>
        <p:nvSpPr>
          <p:cNvPr id="4" name="TextBox 3"/>
          <p:cNvSpPr txBox="1"/>
          <p:nvPr/>
        </p:nvSpPr>
        <p:spPr>
          <a:xfrm>
            <a:off x="1828800" y="1371600"/>
            <a:ext cx="5486400" cy="2743200"/>
          </a:xfrm>
          <a:prstGeom prst="rect">
            <a:avLst/>
          </a:prstGeom>
          <a:noFill/>
        </p:spPr>
        <p:txBody>
          <a:bodyPr wrap="none">
            <a:spAutoFit/>
          </a:bodyPr>
          <a:lstStyle/>
          <a:p/>
          <a:p>
            <a:pPr algn="ctr">
              <a:defRPr sz="2400" b="1"/>
            </a:pPr>
            <a:r>
              <a:t>ここに画像が入ります</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rPr b="1" sz="2800"/>
              <a:t>デジタル技術の活用事例</a:t>
            </a:r>
          </a:p>
        </p:txBody>
      </p:sp>
      <p:sp>
        <p:nvSpPr>
          <p:cNvPr id="3" name="Content Placeholder 2"/>
          <p:cNvSpPr>
            <a:spLocks noGrp="1"/>
          </p:cNvSpPr>
          <p:nvPr>
            <p:ph idx="1"/>
          </p:nvPr>
        </p:nvSpPr>
        <p:spPr/>
        <p:txBody>
          <a:bodyPr/>
          <a:lstStyle/>
          <a:p>
            <a:r>
              <a:rPr sz="1600"/>
              <a:t>クラウドサービスの利用。</a:t>
            </a:r>
          </a:p>
          <a:p>
            <a:pPr/>
            <a:r>
              <a:rPr sz="1600"/>
              <a:t>ビッグデータの分析。</a:t>
            </a:r>
          </a:p>
          <a:p>
            <a:pPr/>
            <a:r>
              <a:rPr sz="1600"/>
              <a:t>AIと自動化ツールの導入。</a:t>
            </a:r>
          </a:p>
          <a:p>
            <a:pPr/>
            <a:r>
              <a:rPr sz="1600"/>
              <a:t>モバイルアプリとソーシャルメディアの活用。</a:t>
            </a:r>
          </a:p>
        </p:txBody>
      </p:sp>
      <p:sp>
        <p:nvSpPr>
          <p:cNvPr id="4" name="TextBox 3"/>
          <p:cNvSpPr txBox="1"/>
          <p:nvPr/>
        </p:nvSpPr>
        <p:spPr>
          <a:xfrm>
            <a:off x="1828800" y="1371600"/>
            <a:ext cx="5486400" cy="2743200"/>
          </a:xfrm>
          <a:prstGeom prst="rect">
            <a:avLst/>
          </a:prstGeom>
          <a:noFill/>
        </p:spPr>
        <p:txBody>
          <a:bodyPr wrap="none">
            <a:spAutoFit/>
          </a:bodyPr>
          <a:lstStyle/>
          <a:p/>
          <a:p>
            <a:pPr algn="ctr">
              <a:defRPr sz="2400" b="1"/>
            </a:pPr>
            <a:r>
              <a:t>ここに画像が入ります</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rPr b="1" sz="2800"/>
              <a:t>DXの課題と克服策</a:t>
            </a:r>
          </a:p>
        </p:txBody>
      </p:sp>
      <p:sp>
        <p:nvSpPr>
          <p:cNvPr id="3" name="Content Placeholder 2"/>
          <p:cNvSpPr>
            <a:spLocks noGrp="1"/>
          </p:cNvSpPr>
          <p:nvPr>
            <p:ph idx="1"/>
          </p:nvPr>
        </p:nvSpPr>
        <p:spPr/>
        <p:txBody>
          <a:bodyPr/>
          <a:lstStyle/>
          <a:p>
            <a:r>
              <a:rPr sz="1600"/>
              <a:t>既存のシステムとの統合の難しさ。</a:t>
            </a:r>
          </a:p>
          <a:p>
            <a:pPr/>
            <a:r>
              <a:rPr sz="1600"/>
              <a:t>従業員のデジタルスキル不足。</a:t>
            </a:r>
          </a:p>
          <a:p>
            <a:pPr/>
            <a:r>
              <a:rPr sz="1600"/>
              <a:t>デジタルセキュリティの課題。</a:t>
            </a:r>
          </a:p>
          <a:p>
            <a:pPr/>
            <a:r>
              <a:rPr sz="1600"/>
              <a:t>組織文化の変革の必要性。</a:t>
            </a:r>
          </a:p>
        </p:txBody>
      </p:sp>
      <p:sp>
        <p:nvSpPr>
          <p:cNvPr id="4" name="TextBox 3"/>
          <p:cNvSpPr txBox="1"/>
          <p:nvPr/>
        </p:nvSpPr>
        <p:spPr>
          <a:xfrm>
            <a:off x="1828800" y="1371600"/>
            <a:ext cx="5486400" cy="2743200"/>
          </a:xfrm>
          <a:prstGeom prst="rect">
            <a:avLst/>
          </a:prstGeom>
          <a:noFill/>
        </p:spPr>
        <p:txBody>
          <a:bodyPr wrap="none">
            <a:spAutoFit/>
          </a:bodyPr>
          <a:lstStyle/>
          <a:p/>
          <a:p>
            <a:pPr algn="ctr">
              <a:defRPr sz="2400" b="1"/>
            </a:pPr>
            <a:r>
              <a:t>ここに画像が入ります</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rPr b="1" sz="2800"/>
              <a:t>DX投資のROI（投資収益率）</a:t>
            </a:r>
          </a:p>
        </p:txBody>
      </p:sp>
      <p:sp>
        <p:nvSpPr>
          <p:cNvPr id="3" name="Content Placeholder 2"/>
          <p:cNvSpPr>
            <a:spLocks noGrp="1"/>
          </p:cNvSpPr>
          <p:nvPr>
            <p:ph idx="1"/>
          </p:nvPr>
        </p:nvSpPr>
        <p:spPr/>
        <p:txBody>
          <a:bodyPr/>
          <a:lstStyle/>
          <a:p>
            <a:r>
              <a:rPr sz="1600"/>
              <a:t>効率性の向上によるコスト削減。</a:t>
            </a:r>
          </a:p>
          <a:p>
            <a:pPr/>
            <a:r>
              <a:rPr sz="1600"/>
              <a:t>新しいビジネス機会の創出。</a:t>
            </a:r>
          </a:p>
          <a:p>
            <a:pPr/>
            <a:r>
              <a:rPr sz="1600"/>
              <a:t>顧客満足度の向上。</a:t>
            </a:r>
          </a:p>
          <a:p>
            <a:pPr/>
            <a:r>
              <a:rPr sz="1600"/>
              <a:t>ブランド価値の向上。</a:t>
            </a:r>
          </a:p>
        </p:txBody>
      </p:sp>
      <p:sp>
        <p:nvSpPr>
          <p:cNvPr id="4" name="TextBox 3"/>
          <p:cNvSpPr txBox="1"/>
          <p:nvPr/>
        </p:nvSpPr>
        <p:spPr>
          <a:xfrm>
            <a:off x="1828800" y="1371600"/>
            <a:ext cx="5486400" cy="2743200"/>
          </a:xfrm>
          <a:prstGeom prst="rect">
            <a:avLst/>
          </a:prstGeom>
          <a:noFill/>
        </p:spPr>
        <p:txBody>
          <a:bodyPr wrap="none">
            <a:spAutoFit/>
          </a:bodyPr>
          <a:lstStyle/>
          <a:p/>
          <a:p>
            <a:pPr algn="ctr">
              <a:defRPr sz="2400" b="1"/>
            </a:pPr>
            <a:r>
              <a:t>ここに画像が入ります</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rPr b="1" sz="2800"/>
              <a:t>DX成功事例の紹介</a:t>
            </a:r>
          </a:p>
        </p:txBody>
      </p:sp>
      <p:sp>
        <p:nvSpPr>
          <p:cNvPr id="3" name="Content Placeholder 2"/>
          <p:cNvSpPr>
            <a:spLocks noGrp="1"/>
          </p:cNvSpPr>
          <p:nvPr>
            <p:ph idx="1"/>
          </p:nvPr>
        </p:nvSpPr>
        <p:spPr/>
        <p:txBody>
          <a:bodyPr/>
          <a:lstStyle/>
          <a:p>
            <a:r>
              <a:rPr sz="1600"/>
              <a:t>デジタル化による顧客体験の向上。</a:t>
            </a:r>
          </a:p>
          <a:p>
            <a:pPr/>
            <a:r>
              <a:rPr sz="1600"/>
              <a:t>データ分析に基づく意思決定。</a:t>
            </a:r>
          </a:p>
          <a:p>
            <a:pPr/>
            <a:r>
              <a:rPr sz="1600"/>
              <a:t>プロセス自動化の成功。</a:t>
            </a:r>
          </a:p>
          <a:p>
            <a:pPr/>
            <a:r>
              <a:rPr sz="1600"/>
              <a:t>新しいビジネスモデルの創出。</a:t>
            </a:r>
          </a:p>
        </p:txBody>
      </p:sp>
      <p:sp>
        <p:nvSpPr>
          <p:cNvPr id="4" name="TextBox 3"/>
          <p:cNvSpPr txBox="1"/>
          <p:nvPr/>
        </p:nvSpPr>
        <p:spPr>
          <a:xfrm>
            <a:off x="1828800" y="1371600"/>
            <a:ext cx="5486400" cy="2743200"/>
          </a:xfrm>
          <a:prstGeom prst="rect">
            <a:avLst/>
          </a:prstGeom>
          <a:noFill/>
        </p:spPr>
        <p:txBody>
          <a:bodyPr wrap="none">
            <a:spAutoFit/>
          </a:bodyPr>
          <a:lstStyle/>
          <a:p/>
          <a:p>
            <a:pPr algn="ctr">
              <a:defRPr sz="2400" b="1"/>
            </a:pPr>
            <a:r>
              <a:t>ここに画像が入ります</a:t>
            </a:r>
          </a:p>
        </p:txBody>
      </p:sp>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rPr b="1" sz="2800"/>
              <a:t>若手従業員のデジタルスキル育成</a:t>
            </a:r>
          </a:p>
        </p:txBody>
      </p:sp>
      <p:sp>
        <p:nvSpPr>
          <p:cNvPr id="3" name="Content Placeholder 2"/>
          <p:cNvSpPr>
            <a:spLocks noGrp="1"/>
          </p:cNvSpPr>
          <p:nvPr>
            <p:ph idx="1"/>
          </p:nvPr>
        </p:nvSpPr>
        <p:spPr/>
        <p:txBody>
          <a:bodyPr/>
          <a:lstStyle/>
          <a:p>
            <a:r>
              <a:rPr sz="1600"/>
              <a:t>継続的なトレーニングと教育プログラム。</a:t>
            </a:r>
          </a:p>
          <a:p>
            <a:pPr/>
            <a:r>
              <a:rPr sz="1600"/>
              <a:t>デジタルツールへのアクセスと実践的な使用。</a:t>
            </a:r>
          </a:p>
          <a:p>
            <a:pPr/>
            <a:r>
              <a:rPr sz="1600"/>
              <a:t>イノベーションと実験を奨励。</a:t>
            </a:r>
          </a:p>
          <a:p>
            <a:pPr/>
            <a:r>
              <a:rPr sz="1600"/>
              <a:t>メンタリングとキャリア開発支援。</a:t>
            </a:r>
          </a:p>
        </p:txBody>
      </p:sp>
      <p:sp>
        <p:nvSpPr>
          <p:cNvPr id="4" name="TextBox 3"/>
          <p:cNvSpPr txBox="1"/>
          <p:nvPr/>
        </p:nvSpPr>
        <p:spPr>
          <a:xfrm>
            <a:off x="1828800" y="1371600"/>
            <a:ext cx="5486400" cy="2743200"/>
          </a:xfrm>
          <a:prstGeom prst="rect">
            <a:avLst/>
          </a:prstGeom>
          <a:noFill/>
        </p:spPr>
        <p:txBody>
          <a:bodyPr wrap="none">
            <a:spAutoFit/>
          </a:bodyPr>
          <a:lstStyle/>
          <a:p/>
          <a:p>
            <a:pPr algn="ctr">
              <a:defRPr sz="2400" b="1"/>
            </a:pPr>
            <a:r>
              <a:t>ここに画像が入ります</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