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DXが進んでいない企業の特徴</a:t>
            </a:r>
          </a:p>
        </p:txBody>
      </p:sp>
      <p:sp>
        <p:nvSpPr>
          <p:cNvPr id="3" name="Content Placeholder 2"/>
          <p:cNvSpPr>
            <a:spLocks noGrp="1"/>
          </p:cNvSpPr>
          <p:nvPr>
            <p:ph idx="1"/>
          </p:nvPr>
        </p:nvSpPr>
        <p:spPr/>
        <p:txBody>
          <a:bodyPr/>
          <a:lstStyle/>
          <a:p>
            <a:r>
              <a:t>評価スコアが低い企業に共通するワードとして「昭和」「アナログ」「旧態依然」「紙」「オーナー」「一族経営」が挙げられています。</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DX導入による企業競争力の差異</a:t>
            </a:r>
          </a:p>
        </p:txBody>
      </p:sp>
      <p:sp>
        <p:nvSpPr>
          <p:cNvPr id="3" name="Content Placeholder 2"/>
          <p:cNvSpPr>
            <a:spLocks noGrp="1"/>
          </p:cNvSpPr>
          <p:nvPr>
            <p:ph idx="1"/>
          </p:nvPr>
        </p:nvSpPr>
        <p:spPr/>
        <p:txBody>
          <a:bodyPr/>
          <a:lstStyle/>
          <a:p>
            <a:r>
              <a:t>DXを導入する企業は、業務の自動化、データ駆動型意思決定、顧客体験の向上などにより、効率性と革新性を高めています。</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若手人材のキャリア不安と採用市場への影響</a:t>
            </a:r>
          </a:p>
        </p:txBody>
      </p:sp>
      <p:sp>
        <p:nvSpPr>
          <p:cNvPr id="3" name="Content Placeholder 2"/>
          <p:cNvSpPr>
            <a:spLocks noGrp="1"/>
          </p:cNvSpPr>
          <p:nvPr>
            <p:ph idx="1"/>
          </p:nvPr>
        </p:nvSpPr>
        <p:spPr/>
        <p:txBody>
          <a:bodyPr/>
          <a:lstStyle/>
          <a:p>
            <a:r>
              <a:t>DXが遅れる企業で働く若手人材は、デジタルスキルの不足やキャリアの停滞を懸念しています。</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若手従業員の不満点</a:t>
            </a:r>
          </a:p>
        </p:txBody>
      </p:sp>
      <p:sp>
        <p:nvSpPr>
          <p:cNvPr id="3" name="Content Placeholder 2"/>
          <p:cNvSpPr>
            <a:spLocks noGrp="1"/>
          </p:cNvSpPr>
          <p:nvPr>
            <p:ph idx="1"/>
          </p:nvPr>
        </p:nvSpPr>
        <p:spPr/>
        <p:txBody>
          <a:bodyPr/>
          <a:lstStyle/>
          <a:p>
            <a:r>
              <a:t>DXが進んでいないことに対する不満が多く、特に業績が好調なインフラ系企業で、経営者が「もうかっているのだから、わざわざDXなんてしなくていい」と考えている傾向があると指摘されています。</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DXが進んでいない企業の問題点：古い経営スタイルと文化</a:t>
            </a:r>
          </a:p>
        </p:txBody>
      </p:sp>
      <p:sp>
        <p:nvSpPr>
          <p:cNvPr id="3" name="Content Placeholder 2"/>
          <p:cNvSpPr>
            <a:spLocks noGrp="1"/>
          </p:cNvSpPr>
          <p:nvPr>
            <p:ph idx="1"/>
          </p:nvPr>
        </p:nvSpPr>
        <p:spPr/>
        <p:txBody>
          <a:bodyPr/>
          <a:lstStyle/>
          <a:p>
            <a:r>
              <a:t>「昭和」「アナログ」「旧態依然」といったワードは、企業が古い経営スタイルや文化に固執していることを示しています。</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非効率な業務プロセス</a:t>
            </a:r>
          </a:p>
        </p:txBody>
      </p:sp>
      <p:sp>
        <p:nvSpPr>
          <p:cNvPr id="3" name="Content Placeholder 2"/>
          <p:cNvSpPr>
            <a:spLocks noGrp="1"/>
          </p:cNvSpPr>
          <p:nvPr>
            <p:ph idx="1"/>
          </p:nvPr>
        </p:nvSpPr>
        <p:spPr/>
        <p:txBody>
          <a:bodyPr/>
          <a:lstStyle/>
          <a:p>
            <a:r>
              <a:t>「紙」や「アナログ」といった言葉は、業務プロセスがデジタル化されていないことを指し、非効率性や生産性の低下が生じています。</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経営の硬直性</a:t>
            </a:r>
          </a:p>
        </p:txBody>
      </p:sp>
      <p:sp>
        <p:nvSpPr>
          <p:cNvPr id="3" name="Content Placeholder 2"/>
          <p:cNvSpPr>
            <a:spLocks noGrp="1"/>
          </p:cNvSpPr>
          <p:nvPr>
            <p:ph idx="1"/>
          </p:nvPr>
        </p:nvSpPr>
        <p:spPr/>
        <p:txBody>
          <a:bodyPr/>
          <a:lstStyle/>
          <a:p>
            <a:r>
              <a:t>「オーナー」「一族経営」といったワードは、経営の硬直性や、変化に対する柔軟性の欠如を示しています。</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変化への抵抗感</a:t>
            </a:r>
          </a:p>
        </p:txBody>
      </p:sp>
      <p:sp>
        <p:nvSpPr>
          <p:cNvPr id="3" name="Content Placeholder 2"/>
          <p:cNvSpPr>
            <a:spLocks noGrp="1"/>
          </p:cNvSpPr>
          <p:nvPr>
            <p:ph idx="1"/>
          </p:nvPr>
        </p:nvSpPr>
        <p:spPr/>
        <p:txBody>
          <a:bodyPr/>
          <a:lstStyle/>
          <a:p>
            <a:r>
              <a:t>業績が良い企業においても、「もうかっているからDXは不要」という経営者の考えが存在することが指摘されています。</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業務の非効率性とキャリアへの影響</a:t>
            </a:r>
          </a:p>
        </p:txBody>
      </p:sp>
      <p:sp>
        <p:nvSpPr>
          <p:cNvPr id="3" name="Content Placeholder 2"/>
          <p:cNvSpPr>
            <a:spLocks noGrp="1"/>
          </p:cNvSpPr>
          <p:nvPr>
            <p:ph idx="1"/>
          </p:nvPr>
        </p:nvSpPr>
        <p:spPr/>
        <p:txBody>
          <a:bodyPr/>
          <a:lstStyle/>
          <a:p>
            <a:r>
              <a:t>ITツールの導入が遅れていることや、紙ベースでの業務が続いていることに対する不満があります。</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キャリアの合理性の低下</a:t>
            </a:r>
          </a:p>
        </p:txBody>
      </p:sp>
      <p:sp>
        <p:nvSpPr>
          <p:cNvPr id="3" name="Content Placeholder 2"/>
          <p:cNvSpPr>
            <a:spLocks noGrp="1"/>
          </p:cNvSpPr>
          <p:nvPr>
            <p:ph idx="1"/>
          </p:nvPr>
        </p:nvSpPr>
        <p:spPr/>
        <p:txBody>
          <a:bodyPr/>
          <a:lstStyle/>
          <a:p>
            <a:r>
              <a:t>DXが進んでいないことが、従業員にとってキャリアの合理性を低下させる要因となっています。</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デジタルトランスフォーメーション（DX）の基本理解</a:t>
            </a:r>
          </a:p>
        </p:txBody>
      </p:sp>
      <p:sp>
        <p:nvSpPr>
          <p:cNvPr id="3" name="Content Placeholder 2"/>
          <p:cNvSpPr>
            <a:spLocks noGrp="1"/>
          </p:cNvSpPr>
          <p:nvPr>
            <p:ph idx="1"/>
          </p:nvPr>
        </p:nvSpPr>
        <p:spPr/>
        <p:txBody>
          <a:bodyPr/>
          <a:lstStyle/>
          <a:p>
            <a:r>
              <a:t>DXは、デジタル技術を活用してビジネスプロセス、企業文化、顧客体験を根本的に変革することを指します。</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