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DXが進んでいない企業の特徴：</a:t>
            </a:r>
          </a:p>
        </p:txBody>
      </p:sp>
      <p:sp>
        <p:nvSpPr>
          <p:cNvPr id="3" name="Content Placeholder 2"/>
          <p:cNvSpPr>
            <a:spLocks noGrp="1"/>
          </p:cNvSpPr>
          <p:nvPr>
            <p:ph idx="1"/>
          </p:nvPr>
        </p:nvSpPr>
        <p:spPr/>
        <p:txBody>
          <a:bodyPr/>
          <a:lstStyle/>
          <a:p>
            <a:r>
              <a:t>評価スコアが低い企業に共通するワードとして「昭和」「アナログ」「旧態依然」「紙」「オーナー」「一族経営」が挙げられています。</a:t>
            </a:r>
          </a:p>
          <a:p>
            <a:r>
              <a:t>これらのワードは、DX化が進んでいない企業の特徴を象徴しており、古い体質やアナログな運営方法を示しています。</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DXを導入する企業と導入しない企業の差は？</a:t>
            </a:r>
          </a:p>
        </p:txBody>
      </p:sp>
      <p:sp>
        <p:nvSpPr>
          <p:cNvPr id="3" name="Content Placeholder 2"/>
          <p:cNvSpPr>
            <a:spLocks noGrp="1"/>
          </p:cNvSpPr>
          <p:nvPr>
            <p:ph idx="1"/>
          </p:nvPr>
        </p:nvSpPr>
        <p:spPr/>
        <p:txBody>
          <a:bodyPr/>
          <a:lstStyle/>
          <a:p>
            <a:r>
              <a:t>DX導入による企業競争力の差異</a:t>
            </a:r>
          </a:p>
          <a:p/>
          <a:p>
            <a:r>
              <a:t>DXを導入する企業は、業務の自動化、データ駆動型意思決定、顧客体験の向上などにより、効率性と革新性を高めています。一方、導入しない企業は、市場の変化に対応できず、競争力を失いつつあります。</a:t>
            </a:r>
          </a:p>
          <a:p>
            <a:r>
              <a:t>企業は、デジタル技術の導入計画を策定し、従業員のデジタルリテラシーを高めるトレーニングを実施することが重要です。また、経営層のデジタル変革に対するコミットメントが必要です。</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若手人材にとってのキャリア形成の不安視とそれに生じる採用、転職リスク</a:t>
            </a:r>
          </a:p>
        </p:txBody>
      </p:sp>
      <p:sp>
        <p:nvSpPr>
          <p:cNvPr id="3" name="Content Placeholder 2"/>
          <p:cNvSpPr>
            <a:spLocks noGrp="1"/>
          </p:cNvSpPr>
          <p:nvPr>
            <p:ph idx="1"/>
          </p:nvPr>
        </p:nvSpPr>
        <p:spPr/>
        <p:txBody>
          <a:bodyPr/>
          <a:lstStyle/>
          <a:p>
            <a:r>
              <a:t>若手人材のキャリア不安と採用市場への影響</a:t>
            </a:r>
          </a:p>
          <a:p/>
          <a:p>
            <a:r>
              <a:t>DXが遅れる企業で働く若手人材は、デジタルスキルの不足やキャリアの停滞を懸念しています。これは、彼らの市場価値に影響を及ぼし、転職市場での不利益につながる可能性があります。</a:t>
            </a:r>
          </a:p>
          <a:p>
            <a:r>
              <a:t>企業は、若手人材のデジタルスキルの向上とキャリア成長の機会を提供することで、これらの不安を軽減できます。また、キャリアパスの明確化と継続的な学習支援が、人材の定着と成長に寄与します。</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若手従業員の不満点：</a:t>
            </a:r>
          </a:p>
        </p:txBody>
      </p:sp>
      <p:sp>
        <p:nvSpPr>
          <p:cNvPr id="3" name="Content Placeholder 2"/>
          <p:cNvSpPr>
            <a:spLocks noGrp="1"/>
          </p:cNvSpPr>
          <p:nvPr>
            <p:ph idx="1"/>
          </p:nvPr>
        </p:nvSpPr>
        <p:spPr/>
        <p:txBody>
          <a:bodyPr/>
          <a:lstStyle/>
          <a:p>
            <a:r>
              <a:t>DXが進んでいないことに対する不満が多く、特に業績が好調なインフラ系企業で、経営者が「もうかっているのだから、わざわざDXなんてしなくていい」と考えている傾向があると指摘されています。</a:t>
            </a:r>
          </a:p>
          <a:p>
            <a:r>
              <a:t>従業員はアナログで意味のない業務を望んでおらず、ITツールの導入が進まない環境で働くことに対する不満があります。</a:t>
            </a:r>
          </a:p>
          <a:p>
            <a:r>
              <a:t>また、DXが進んでいない職場で働くことによるキャリアの合理性の低下や、転職活動時に「アナログな仕事しかできない」と見なされる不安も存在しています。</a:t>
            </a:r>
          </a:p>
          <a:p>
            <a:r>
              <a:t>このように、DXが進んでいない企業では、古い運営方法やアナログな業務プロセスに対する従業員の不満が高まり、これがキャリアの合理性を低下させ、転職の理由となっていることが明らかにされています。</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DXが進んでいない企業の問題点</a:t>
            </a:r>
          </a:p>
        </p:txBody>
      </p:sp>
      <p:sp>
        <p:nvSpPr>
          <p:cNvPr id="3" name="Content Placeholder 2"/>
          <p:cNvSpPr>
            <a:spLocks noGrp="1"/>
          </p:cNvSpPr>
          <p:nvPr>
            <p:ph idx="1"/>
          </p:nvPr>
        </p:nvSpPr>
        <p:spPr/>
        <p:txBody>
          <a:bodyPr/>
          <a:lstStyle/>
          <a:p>
            <a:r>
              <a:t>古い経営スタイルと文化：</a:t>
            </a:r>
          </a:p>
          <a:p/>
          <a:p>
            <a:r>
              <a:t>「昭和」「アナログ」「旧態依然」といったワードは、企業が古い経営スタイルや文化に固執していることを示しています。これは変化に対する抵抗や、新しい技術や方法論を取り入れる意欲の欠如を意味する可能性があります。</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非効率な業務プロセス：</a:t>
            </a:r>
          </a:p>
        </p:txBody>
      </p:sp>
      <p:sp>
        <p:nvSpPr>
          <p:cNvPr id="3" name="Content Placeholder 2"/>
          <p:cNvSpPr>
            <a:spLocks noGrp="1"/>
          </p:cNvSpPr>
          <p:nvPr>
            <p:ph idx="1"/>
          </p:nvPr>
        </p:nvSpPr>
        <p:spPr/>
        <p:txBody>
          <a:bodyPr/>
          <a:lstStyle/>
          <a:p>
            <a:r>
              <a:t>「紙」や「アナログ」といった言葉は、業務プロセスがデジタル化されていないことを指し、これにより非効率性や生産性の低下が生じていることを示唆しています。</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経営の硬直性：</a:t>
            </a:r>
          </a:p>
        </p:txBody>
      </p:sp>
      <p:sp>
        <p:nvSpPr>
          <p:cNvPr id="3" name="Content Placeholder 2"/>
          <p:cNvSpPr>
            <a:spLocks noGrp="1"/>
          </p:cNvSpPr>
          <p:nvPr>
            <p:ph idx="1"/>
          </p:nvPr>
        </p:nvSpPr>
        <p:spPr/>
        <p:txBody>
          <a:bodyPr/>
          <a:lstStyle/>
          <a:p>
            <a:r>
              <a:t>「オーナー」「一族経営」といったワードは、経営の硬直性や、変化に対する柔軟性の欠如を示している可能性があります。これは、新しいアイデアや変革の提案が受け入れられにくい環境を生み出しているかもしれません。</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若手従業員の不満点</a:t>
            </a:r>
          </a:p>
        </p:txBody>
      </p:sp>
      <p:sp>
        <p:nvSpPr>
          <p:cNvPr id="3" name="Content Placeholder 2"/>
          <p:cNvSpPr>
            <a:spLocks noGrp="1"/>
          </p:cNvSpPr>
          <p:nvPr>
            <p:ph idx="1"/>
          </p:nvPr>
        </p:nvSpPr>
        <p:spPr/>
        <p:txBody>
          <a:bodyPr/>
          <a:lstStyle/>
          <a:p>
            <a:r>
              <a:t>変化への抵抗感：</a:t>
            </a:r>
          </a:p>
          <a:p/>
          <a:p>
            <a:r>
              <a:t>業績が良い企業においても、「もうかっているからDXは不要」という経営者の考えが存在することが指摘されています。これは、市場や技術の変化に対する適応の遅れを意味し、従業員にとっては将来への不安要因となります。</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業務の非効率性とキャリアへの影響：</a:t>
            </a:r>
          </a:p>
        </p:txBody>
      </p:sp>
      <p:sp>
        <p:nvSpPr>
          <p:cNvPr id="3" name="Content Placeholder 2"/>
          <p:cNvSpPr>
            <a:spLocks noGrp="1"/>
          </p:cNvSpPr>
          <p:nvPr>
            <p:ph idx="1"/>
          </p:nvPr>
        </p:nvSpPr>
        <p:spPr/>
        <p:txBody>
          <a:bodyPr/>
          <a:lstStyle/>
          <a:p>
            <a:r>
              <a:t>ITツールの導入が遅れていることや、紙ベースでの業務が続いていることに対する不満があります。これは日々の業務の非効率性だけでなく、転職市場においてデジタルスキルが不足していると見なされるリスクを高めています。</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キャリアの合理性の低下：</a:t>
            </a:r>
          </a:p>
        </p:txBody>
      </p:sp>
      <p:sp>
        <p:nvSpPr>
          <p:cNvPr id="3" name="Content Placeholder 2"/>
          <p:cNvSpPr>
            <a:spLocks noGrp="1"/>
          </p:cNvSpPr>
          <p:nvPr>
            <p:ph idx="1"/>
          </p:nvPr>
        </p:nvSpPr>
        <p:spPr/>
        <p:txBody>
          <a:bodyPr/>
          <a:lstStyle/>
          <a:p>
            <a:r>
              <a:t>DXが進んでいないことが、従業員にとってキャリアの合理性を低下させる要因となっており、これが転職を考える理由の一つになっています。特に若手従業員にとっては、キャリアの成長と技術の進歩に適応することが重要であり、その機会が制限されることは大きな不満となります。</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DXとは何か？</a:t>
            </a:r>
          </a:p>
        </p:txBody>
      </p:sp>
      <p:sp>
        <p:nvSpPr>
          <p:cNvPr id="3" name="Content Placeholder 2"/>
          <p:cNvSpPr>
            <a:spLocks noGrp="1"/>
          </p:cNvSpPr>
          <p:nvPr>
            <p:ph idx="1"/>
          </p:nvPr>
        </p:nvSpPr>
        <p:spPr/>
        <p:txBody>
          <a:bodyPr/>
          <a:lstStyle/>
          <a:p>
            <a:r>
              <a:t>デジタルトランスフォーメーション（DX）の基本理解</a:t>
            </a:r>
          </a:p>
          <a:p/>
          <a:p>
            <a:r>
              <a:t>DXは、デジタル技術を活用してビジネスプロセス、企業文化、顧客体験を根本的に変革することを指します。これは、市場の変化に迅速に対応し、競争優位を確立するために不可欠です。</a:t>
            </a:r>
          </a:p>
          <a:p>
            <a:r>
              <a:t>企業は、デジタル技術の導入を通じて業務効率化を図るとともに、従業員のデジタルスキル向上に投資し、組織文化の変革を促進する必要があります。</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