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5">
            <a:extLst>
              <a:ext uri="{FF2B5EF4-FFF2-40B4-BE49-F238E27FC236}">
                <a16:creationId xmlns:a16="http://schemas.microsoft.com/office/drawing/2014/main" id="{2B817E8D-33CF-56AF-26B6-DB9E84F2A283}"/>
              </a:ext>
            </a:extLst>
          </p:cNvPr>
          <p:cNvSpPr/>
          <p:nvPr/>
        </p:nvSpPr>
        <p:spPr>
          <a:xfrm>
            <a:off x="6471768" y="2191573"/>
            <a:ext cx="4668840" cy="4045739"/>
          </a:xfrm>
          <a:prstGeom prst="roundRect">
            <a:avLst>
              <a:gd name="adj" fmla="val 1809"/>
            </a:avLst>
          </a:prstGeom>
          <a:solidFill>
            <a:srgbClr val="FFFFFF"/>
          </a:solidFill>
          <a:ln w="38100" cap="flat">
            <a:solidFill>
              <a:schemeClr val="accent3"/>
            </a:solidFill>
            <a:prstDash val="solid"/>
            <a:round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 defTabSz="1003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pPr>
            <a:endParaRPr sz="1600"/>
          </a:p>
        </p:txBody>
      </p:sp>
      <p:sp>
        <p:nvSpPr>
          <p:cNvPr id="6" name="角丸四角形">
            <a:extLst>
              <a:ext uri="{FF2B5EF4-FFF2-40B4-BE49-F238E27FC236}">
                <a16:creationId xmlns:a16="http://schemas.microsoft.com/office/drawing/2014/main" id="{F12C23C9-1E80-C75D-9C05-DA8B45164CEA}"/>
              </a:ext>
            </a:extLst>
          </p:cNvPr>
          <p:cNvSpPr/>
          <p:nvPr/>
        </p:nvSpPr>
        <p:spPr>
          <a:xfrm>
            <a:off x="6962776" y="1966893"/>
            <a:ext cx="3815867" cy="47382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 w="12700" cap="flat">
            <a:noFill/>
            <a:miter lim="400000"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 defTabSz="1003000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1600"/>
              <a:t>右の見出し</a:t>
            </a:r>
          </a:p>
        </p:txBody>
      </p:sp>
      <p:sp>
        <p:nvSpPr>
          <p:cNvPr id="8" name="角丸四角形 5">
            <a:extLst>
              <a:ext uri="{FF2B5EF4-FFF2-40B4-BE49-F238E27FC236}">
                <a16:creationId xmlns:a16="http://schemas.microsoft.com/office/drawing/2014/main" id="{57BCA201-4385-B7A7-103C-950B864F3EE3}"/>
              </a:ext>
            </a:extLst>
          </p:cNvPr>
          <p:cNvSpPr/>
          <p:nvPr/>
        </p:nvSpPr>
        <p:spPr>
          <a:xfrm>
            <a:off x="1055686" y="2191573"/>
            <a:ext cx="4668840" cy="4045738"/>
          </a:xfrm>
          <a:prstGeom prst="roundRect">
            <a:avLst>
              <a:gd name="adj" fmla="val 1809"/>
            </a:avLst>
          </a:prstGeom>
          <a:solidFill>
            <a:srgbClr val="FFFFFF"/>
          </a:solidFill>
          <a:ln w="38100">
            <a:solidFill>
              <a:schemeClr val="accent2"/>
            </a:solidFill>
          </a:ln>
        </p:spPr>
        <p:txBody>
          <a:bodyPr lIns="90000" tIns="90000" rIns="90000" bIns="90000" anchor="ctr"/>
          <a:lstStyle/>
          <a:p>
            <a:pPr algn="ctr" defTabSz="1003000">
              <a:defRPr sz="3200">
                <a:latin typeface="M PLUS 2 Medium"/>
                <a:ea typeface="M PLUS 2 Medium"/>
                <a:cs typeface="M PLUS 2 Medium"/>
                <a:sym typeface="M PLUS 2 Medium"/>
              </a:defRPr>
            </a:pPr>
            <a:endParaRPr sz="1600"/>
          </a:p>
        </p:txBody>
      </p:sp>
      <p:sp>
        <p:nvSpPr>
          <p:cNvPr id="10" name="角丸四角形">
            <a:extLst>
              <a:ext uri="{FF2B5EF4-FFF2-40B4-BE49-F238E27FC236}">
                <a16:creationId xmlns:a16="http://schemas.microsoft.com/office/drawing/2014/main" id="{10F8FB71-C71E-5711-B0E0-70D9BA7FA0EA}"/>
              </a:ext>
            </a:extLst>
          </p:cNvPr>
          <p:cNvSpPr/>
          <p:nvPr/>
        </p:nvSpPr>
        <p:spPr>
          <a:xfrm>
            <a:off x="1498897" y="1962476"/>
            <a:ext cx="3815867" cy="47382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12700" cap="flat">
            <a:noFill/>
            <a:miter lim="400000"/>
          </a:ln>
          <a:effectLst/>
        </p:spPr>
        <p:txBody>
          <a:bodyPr wrap="square" lIns="90000" tIns="90000" rIns="90000" bIns="90000" numCol="1" anchor="ctr">
            <a:noAutofit/>
          </a:bodyPr>
          <a:lstStyle/>
          <a:p>
            <a:pPr algn="ctr" defTabSz="1003000">
              <a:defRPr sz="32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1600"/>
              <a:t>左の見出し</a:t>
            </a:r>
          </a:p>
        </p:txBody>
      </p:sp>
      <p:sp>
        <p:nvSpPr>
          <p:cNvPr id="12" name="・長期的な人材教育（人的資本経営）…">
            <a:extLst>
              <a:ext uri="{FF2B5EF4-FFF2-40B4-BE49-F238E27FC236}">
                <a16:creationId xmlns:a16="http://schemas.microsoft.com/office/drawing/2014/main" id="{6DF47AB8-3FCF-7190-79D1-780FAC01559A}"/>
              </a:ext>
            </a:extLst>
          </p:cNvPr>
          <p:cNvSpPr txBox="1"/>
          <p:nvPr/>
        </p:nvSpPr>
        <p:spPr>
          <a:xfrm>
            <a:off x="1182211" y="2944039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テキスト１ー１</a:t>
            </a:r>
            <a:endParaRPr lang="ja-JP" altLang="en-US" sz="2000" dirty="0"/>
          </a:p>
        </p:txBody>
      </p:sp>
      <p:sp>
        <p:nvSpPr>
          <p:cNvPr id="14" name="テキスト ボックス 25">
            <a:extLst>
              <a:ext uri="{FF2B5EF4-FFF2-40B4-BE49-F238E27FC236}">
                <a16:creationId xmlns:a16="http://schemas.microsoft.com/office/drawing/2014/main" id="{907446D3-A36E-4BE8-CAA0-DEEBE2639504}"/>
              </a:ext>
            </a:extLst>
          </p:cNvPr>
          <p:cNvSpPr txBox="1"/>
          <p:nvPr/>
        </p:nvSpPr>
        <p:spPr>
          <a:xfrm>
            <a:off x="1055690" y="834154"/>
            <a:ext cx="9773375" cy="81971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9000" tIns="39000" rIns="39000" bIns="39000" anchor="ctr">
            <a:normAutofit/>
          </a:bodyPr>
          <a:lstStyle>
            <a:lvl1pPr algn="ctr">
              <a:spcBef>
                <a:spcPts val="800"/>
              </a:spcBef>
              <a:defRPr sz="4800"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2400">
                <a:latin typeface="+mj-lt"/>
              </a:rPr>
              <a:t>大項目</a:t>
            </a:r>
            <a:r>
              <a:rPr lang="ja-JP" altLang="en-US" sz="2400"/>
              <a:t>の見出し</a:t>
            </a:r>
            <a:endParaRPr sz="2400" dirty="0"/>
          </a:p>
        </p:txBody>
      </p:sp>
      <p:sp>
        <p:nvSpPr>
          <p:cNvPr id="2" name="・長期的な人材教育（人的資本経営）…">
            <a:extLst>
              <a:ext uri="{FF2B5EF4-FFF2-40B4-BE49-F238E27FC236}">
                <a16:creationId xmlns:a16="http://schemas.microsoft.com/office/drawing/2014/main" id="{FB9FC72B-9A1E-4012-7EC9-9C51DFCCF0BE}"/>
              </a:ext>
            </a:extLst>
          </p:cNvPr>
          <p:cNvSpPr txBox="1"/>
          <p:nvPr/>
        </p:nvSpPr>
        <p:spPr>
          <a:xfrm>
            <a:off x="1182211" y="3573246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テキスト１ー２</a:t>
            </a:r>
            <a:endParaRPr lang="ja-JP" altLang="en-US" sz="2000" dirty="0"/>
          </a:p>
        </p:txBody>
      </p:sp>
      <p:sp>
        <p:nvSpPr>
          <p:cNvPr id="3" name="・長期的な人材教育（人的資本経営）…">
            <a:extLst>
              <a:ext uri="{FF2B5EF4-FFF2-40B4-BE49-F238E27FC236}">
                <a16:creationId xmlns:a16="http://schemas.microsoft.com/office/drawing/2014/main" id="{54DDC47F-D62B-C75F-E32A-4675C1FFA1CC}"/>
              </a:ext>
            </a:extLst>
          </p:cNvPr>
          <p:cNvSpPr txBox="1"/>
          <p:nvPr/>
        </p:nvSpPr>
        <p:spPr>
          <a:xfrm>
            <a:off x="1186550" y="4136751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テキスト１ー３</a:t>
            </a:r>
            <a:endParaRPr lang="ja-JP" altLang="en-US" sz="2000" dirty="0"/>
          </a:p>
        </p:txBody>
      </p:sp>
      <p:sp>
        <p:nvSpPr>
          <p:cNvPr id="5" name="・長期的な人材教育（人的資本経営）…">
            <a:extLst>
              <a:ext uri="{FF2B5EF4-FFF2-40B4-BE49-F238E27FC236}">
                <a16:creationId xmlns:a16="http://schemas.microsoft.com/office/drawing/2014/main" id="{482192EA-66D7-A0A8-6995-53C1869B9393}"/>
              </a:ext>
            </a:extLst>
          </p:cNvPr>
          <p:cNvSpPr txBox="1"/>
          <p:nvPr/>
        </p:nvSpPr>
        <p:spPr>
          <a:xfrm>
            <a:off x="1182211" y="4765958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テキスト１ー４</a:t>
            </a:r>
            <a:endParaRPr lang="ja-JP" altLang="en-US" sz="2000" dirty="0"/>
          </a:p>
        </p:txBody>
      </p:sp>
      <p:sp>
        <p:nvSpPr>
          <p:cNvPr id="7" name="・長期的な人材教育（人的資本経営）…">
            <a:extLst>
              <a:ext uri="{FF2B5EF4-FFF2-40B4-BE49-F238E27FC236}">
                <a16:creationId xmlns:a16="http://schemas.microsoft.com/office/drawing/2014/main" id="{CAE01AB1-A622-D45C-56A9-7644F88062C2}"/>
              </a:ext>
            </a:extLst>
          </p:cNvPr>
          <p:cNvSpPr txBox="1"/>
          <p:nvPr/>
        </p:nvSpPr>
        <p:spPr>
          <a:xfrm>
            <a:off x="1182211" y="5349053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テキスト１ー５</a:t>
            </a:r>
            <a:endParaRPr lang="ja-JP" altLang="en-US" sz="2000" dirty="0"/>
          </a:p>
        </p:txBody>
      </p:sp>
      <p:sp>
        <p:nvSpPr>
          <p:cNvPr id="9" name="・長期的な人材教育（人的資本経営）…">
            <a:extLst>
              <a:ext uri="{FF2B5EF4-FFF2-40B4-BE49-F238E27FC236}">
                <a16:creationId xmlns:a16="http://schemas.microsoft.com/office/drawing/2014/main" id="{2EF12ADB-3EE1-89B0-39ED-47011BE5743C}"/>
              </a:ext>
            </a:extLst>
          </p:cNvPr>
          <p:cNvSpPr txBox="1"/>
          <p:nvPr/>
        </p:nvSpPr>
        <p:spPr>
          <a:xfrm>
            <a:off x="6744072" y="2936453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テキスト２ー１</a:t>
            </a:r>
            <a:endParaRPr lang="ja-JP" altLang="en-US" sz="2000" dirty="0"/>
          </a:p>
        </p:txBody>
      </p:sp>
      <p:sp>
        <p:nvSpPr>
          <p:cNvPr id="11" name="・長期的な人材教育（人的資本経営）…">
            <a:extLst>
              <a:ext uri="{FF2B5EF4-FFF2-40B4-BE49-F238E27FC236}">
                <a16:creationId xmlns:a16="http://schemas.microsoft.com/office/drawing/2014/main" id="{83C9684F-7856-E27D-6B71-3CAF1E4F5BFD}"/>
              </a:ext>
            </a:extLst>
          </p:cNvPr>
          <p:cNvSpPr txBox="1"/>
          <p:nvPr/>
        </p:nvSpPr>
        <p:spPr>
          <a:xfrm>
            <a:off x="6744072" y="3565660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テキスト２ー２</a:t>
            </a:r>
            <a:endParaRPr lang="ja-JP" altLang="en-US" sz="2000" dirty="0"/>
          </a:p>
        </p:txBody>
      </p:sp>
      <p:sp>
        <p:nvSpPr>
          <p:cNvPr id="15" name="・長期的な人材教育（人的資本経営）…">
            <a:extLst>
              <a:ext uri="{FF2B5EF4-FFF2-40B4-BE49-F238E27FC236}">
                <a16:creationId xmlns:a16="http://schemas.microsoft.com/office/drawing/2014/main" id="{55198794-F3C0-4468-3B07-54907CEDCAAF}"/>
              </a:ext>
            </a:extLst>
          </p:cNvPr>
          <p:cNvSpPr txBox="1"/>
          <p:nvPr/>
        </p:nvSpPr>
        <p:spPr>
          <a:xfrm>
            <a:off x="6748411" y="4129165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テキスト２ー３</a:t>
            </a:r>
            <a:endParaRPr lang="ja-JP" altLang="en-US" sz="2000" dirty="0"/>
          </a:p>
        </p:txBody>
      </p:sp>
      <p:sp>
        <p:nvSpPr>
          <p:cNvPr id="16" name="・長期的な人材教育（人的資本経営）…">
            <a:extLst>
              <a:ext uri="{FF2B5EF4-FFF2-40B4-BE49-F238E27FC236}">
                <a16:creationId xmlns:a16="http://schemas.microsoft.com/office/drawing/2014/main" id="{D7EE5E52-88C1-13AE-780F-CF090561DF29}"/>
              </a:ext>
            </a:extLst>
          </p:cNvPr>
          <p:cNvSpPr txBox="1"/>
          <p:nvPr/>
        </p:nvSpPr>
        <p:spPr>
          <a:xfrm>
            <a:off x="6744072" y="4758372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テキスト２ー４</a:t>
            </a:r>
            <a:endParaRPr lang="ja-JP" altLang="en-US" sz="2000" dirty="0"/>
          </a:p>
        </p:txBody>
      </p:sp>
      <p:sp>
        <p:nvSpPr>
          <p:cNvPr id="17" name="・長期的な人材教育（人的資本経営）…">
            <a:extLst>
              <a:ext uri="{FF2B5EF4-FFF2-40B4-BE49-F238E27FC236}">
                <a16:creationId xmlns:a16="http://schemas.microsoft.com/office/drawing/2014/main" id="{BF9555D6-A9B4-5216-6024-1CC2B9D7E94D}"/>
              </a:ext>
            </a:extLst>
          </p:cNvPr>
          <p:cNvSpPr txBox="1"/>
          <p:nvPr/>
        </p:nvSpPr>
        <p:spPr>
          <a:xfrm>
            <a:off x="6744072" y="5341467"/>
            <a:ext cx="1980029" cy="40011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tIns="45720" bIns="45720">
            <a:spAutoFit/>
          </a:bodyPr>
          <a:lstStyle/>
          <a:p>
            <a:pPr defTabSz="914126">
              <a:spcBef>
                <a:spcPts val="450"/>
              </a:spcBef>
              <a:defRPr sz="4000">
                <a:latin typeface="M PLUS 2 Bold"/>
                <a:ea typeface="M PLUS 2 Bold"/>
                <a:cs typeface="M PLUS 2 Bold"/>
                <a:sym typeface="M PLUS 2 Bold"/>
              </a:defRPr>
            </a:pPr>
            <a:r>
              <a:rPr lang="ja-JP" altLang="en-US" sz="2000"/>
              <a:t>テキスト２ー５</a:t>
            </a:r>
            <a:endParaRPr lang="ja-JP" altLang="en-US" sz="20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29</Words>
  <Application>Microsoft Macintosh PowerPoint</Application>
  <PresentationFormat>ワイド画面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15</cp:revision>
  <dcterms:created xsi:type="dcterms:W3CDTF">2023-03-04T19:51:34Z</dcterms:created>
  <dcterms:modified xsi:type="dcterms:W3CDTF">2025-06-18T07:07:42Z</dcterms:modified>
</cp:coreProperties>
</file>